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يوضح هذا القسم ما توقعه الله من إسرائيل بعد أن وافقت الأمة على اتباعه.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اختار الله بعض بني إسرائيل للمساعدة في استعادة الشركة معه عندما أخطأوا.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لم ينقذ هذا النظام الناس لأنهم وثقوا بالفعل في الله لمغادرة مصر.</a:t>
            </a:r>
          </a:p>
          <a:p>
            <a:pPr algn="r" rtl="1">
              <a:defRPr/>
            </a:pPr>
            <a:r>
              <a:t>لكنها نظرَ في النهاية إلى يسوع على أنه الذبيحة الأخيرة.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غادرت إسرائيل جبل سيناء بالأعداد لكنها فشلت في الوثوق بالله لدخول أرضهم.</a:t>
            </a:r>
          </a:p>
          <a:p>
            <a:pPr algn="r" rtl="1">
              <a:defRPr/>
            </a:pPr>
            <a:r>
              <a:t>مات جيل كامل من 40 عاما في الصحراء لذلك ينتهي الكتاب بأطفالهم.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بشر موسى بخطابه الأخير بكل من الوعود والتحذيرات.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قبلت إسرائيل الله كملك لهم - لكن هذا لم يكن سوى جزء من خطته.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سيوضح القسم القادم كيف يتناسب الملك الأرضي مع خطة الله.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علمنا القسم الأول عن جهاز الذاكرة هذا.</a:t>
            </a:r>
          </a:p>
          <a:p>
            <a:pPr algn="r" rtl="1">
              <a:defRPr/>
            </a:pPr>
            <a:r>
              <a:t>هل يمكنك إخبار الشخص المجاور لك بما تعنيه هذه الأرقام؟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Shape 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يحتوي العهد القديم على 5 أقسام بطولين - إما 5 أو 12 كتابا.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" name="Shape 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بدأ قسمنا الأول في بداية الكتاب المقدس بخلق مثالي.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الخلق شابه تمردنا.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جلب عصياننا نتائج مدمرة للعالم.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لذلك اختار الله الإنسان إبراهيم ووعد من خلاله بإعادتنا إلى دورنا المثالي.</a:t>
            </a:r>
          </a:p>
          <a:p>
            <a:pPr algn="r" rtl="1">
              <a:defRPr/>
            </a:pPr>
            <a:r>
              <a:t>من إبراهيم جاءت أمة إسرائيل.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" name="Shape 1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الآن سنرى كيف استخدم الله علاقته مع إسرائيل لإعادة جميع الناس إليه.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الخروج يعني ”الخروج خارجاً" لأن الله قاد إسرائيل من مصر وعلم طرقه لهم.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/>
          <p:cNvSpPr/>
          <p:nvPr/>
        </p:nvSpPr>
        <p:spPr>
          <a:xfrm>
            <a:off x="0" y="0"/>
            <a:ext cx="24485600" cy="137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Relationship Id="rId5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Relationship Id="rId4" Type="http://schemas.openxmlformats.org/officeDocument/2006/relationships/image" Target="../media/image4.tif"/><Relationship Id="rId5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5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5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://BibleStudyDownloads.org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hyperlink" Target="http://BibleStudyDownloads.org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3.jpe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2.tif"/><Relationship Id="rId7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2.tif"/><Relationship Id="rId8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3.jpeg"/><Relationship Id="rId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ot what my hands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40" name="moses on mountain stylized.jpg" descr="moses on mountain styliz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القسم الرابع…"/>
          <p:cNvSpPr txBox="1"/>
          <p:nvPr>
            <p:ph type="title"/>
          </p:nvPr>
        </p:nvSpPr>
        <p:spPr>
          <a:xfrm>
            <a:off x="1739900" y="3022600"/>
            <a:ext cx="20904200" cy="4635500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القسم الرابع</a:t>
            </a:r>
          </a:p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سفر التثنية - الخروج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4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وعود العهد"/>
          <p:cNvSpPr txBox="1"/>
          <p:nvPr/>
        </p:nvSpPr>
        <p:spPr>
          <a:xfrm>
            <a:off x="-1323806" y="12420643"/>
            <a:ext cx="570145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وعود العهد…"/>
          <p:cNvSpPr txBox="1"/>
          <p:nvPr/>
        </p:nvSpPr>
        <p:spPr>
          <a:xfrm>
            <a:off x="1295400" y="1104900"/>
            <a:ext cx="21551900" cy="863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sz="6400"/>
            </a:pPr>
            <a:r>
              <a:t>وعود العهد</a:t>
            </a:r>
          </a:p>
          <a:p>
            <a:pPr algn="r" rtl="1">
              <a:defRPr b="1" sz="6400"/>
            </a:pPr>
            <a:r>
              <a:t>(الموسوي) العبرية: ברית (بِريت)</a:t>
            </a:r>
          </a:p>
          <a:p>
            <a:pPr algn="r" rtl="1">
              <a:defRPr b="1" sz="6400"/>
            </a:pPr>
          </a:p>
          <a:p>
            <a:pPr algn="r" rtl="1">
              <a:defRPr b="1" sz="6400"/>
            </a:pPr>
            <a:r>
              <a:t>خروج</a:t>
            </a:r>
          </a:p>
          <a:p>
            <a:pPr algn="r" rtl="1">
              <a:defRPr b="1" sz="6400"/>
            </a:pPr>
            <a:r>
              <a:t>القوانين والشرائع</a:t>
            </a:r>
          </a:p>
          <a:p>
            <a:pPr algn="r" rtl="1">
              <a:defRPr b="1" sz="6400"/>
            </a:pPr>
            <a:r>
              <a:t>الوصايا العشر (الأصحاح 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وعود العهد…"/>
          <p:cNvSpPr txBox="1"/>
          <p:nvPr/>
        </p:nvSpPr>
        <p:spPr>
          <a:xfrm>
            <a:off x="1282700" y="1066800"/>
            <a:ext cx="21551900" cy="957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algn="r" rtl="1">
              <a:defRPr b="1" sz="6400"/>
            </a:pPr>
            <a:r>
              <a:t>وعود العهد</a:t>
            </a:r>
          </a:p>
          <a:p>
            <a:pPr lvl="8" algn="r" rtl="1">
              <a:defRPr b="1" sz="6400"/>
            </a:pPr>
          </a:p>
          <a:p>
            <a:pPr lvl="8" algn="r" rtl="1">
              <a:defRPr b="1" sz="6400"/>
            </a:pPr>
            <a:r>
              <a:t>(الموسوي) العبرية: ברית (بِريت)</a:t>
            </a:r>
          </a:p>
          <a:p>
            <a:pPr lvl="8" algn="r" rtl="1">
              <a:defRPr b="1" sz="6400"/>
            </a:pPr>
            <a:r>
              <a:t>سفر اللاويين</a:t>
            </a:r>
          </a:p>
          <a:p>
            <a:pPr lvl="8" algn="r" rtl="1">
              <a:defRPr b="1" sz="6400"/>
            </a:pPr>
            <a:r>
              <a:t>قوانين الكهنة (سبط لاوي)</a:t>
            </a:r>
          </a:p>
          <a:p>
            <a:pPr lvl="8" algn="r" rtl="1">
              <a:defRPr b="1" sz="6400"/>
            </a:pPr>
            <a:r>
              <a:t>نظام الذبائح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وعود العهد…"/>
          <p:cNvSpPr txBox="1"/>
          <p:nvPr/>
        </p:nvSpPr>
        <p:spPr>
          <a:xfrm>
            <a:off x="1282700" y="1073150"/>
            <a:ext cx="21551900" cy="1096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sz="6400"/>
            </a:pPr>
            <a:r>
              <a:t>وعود العهد</a:t>
            </a:r>
          </a:p>
          <a:p>
            <a:pPr algn="r" rtl="1">
              <a:defRPr b="1" sz="6400"/>
            </a:pPr>
            <a:r>
              <a:t>(الموسوي) العبرية: ברית (بِريت)</a:t>
            </a:r>
          </a:p>
          <a:p>
            <a:pPr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نظام الذبائح</a:t>
            </a: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1. لا يمكن لله القدوس أن يتسامح مع الخطيئة.</a:t>
            </a: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2. ينص الله على أن عقوبة الخطيئة هي الموت.</a:t>
            </a: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3. الله على استعداد لقبول بديل مؤقت لحياة الخاطئ. </a:t>
            </a: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4. تسمح نعمة الله بتأجيل الحكم حتى يتم التعامل مع الخطيئة بشكل كامل.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وعود العهد…"/>
          <p:cNvSpPr txBox="1"/>
          <p:nvPr/>
        </p:nvSpPr>
        <p:spPr>
          <a:xfrm>
            <a:off x="1295400" y="1104900"/>
            <a:ext cx="21551900" cy="863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sz="6400"/>
            </a:pPr>
            <a:r>
              <a:t>وعود العهد</a:t>
            </a:r>
          </a:p>
          <a:p>
            <a:pPr algn="r" rtl="1">
              <a:defRPr b="1" sz="6400"/>
            </a:pPr>
            <a:r>
              <a:t>(الموسوي) العبرية: ברית (بِريت)</a:t>
            </a:r>
          </a:p>
          <a:p>
            <a:pPr algn="l">
              <a:defRPr b="1" sz="6400"/>
            </a:pP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lvl="4" algn="r" rtl="1">
              <a:defRPr b="1" sz="6400"/>
            </a:pPr>
            <a:r>
              <a:rPr b="0">
                <a:latin typeface="Cambria"/>
                <a:ea typeface="Cambria"/>
                <a:cs typeface="Cambria"/>
                <a:sym typeface="Cambria"/>
              </a:rPr>
              <a:t>سفر </a:t>
            </a:r>
            <a:r>
              <a:rPr b="0"/>
              <a:t>العدد</a:t>
            </a:r>
            <a:endParaRPr b="0"/>
          </a:p>
          <a:p>
            <a:pPr lvl="4" algn="r" rtl="1">
              <a:defRPr b="1" sz="6400"/>
            </a:pPr>
            <a:endParaRPr b="0"/>
          </a:p>
          <a:p>
            <a:pPr lvl="4" algn="r" rtl="1">
              <a:defRPr b="1" sz="6400"/>
            </a:pPr>
            <a:r>
              <a:rPr b="0"/>
              <a:t>الجيل الأول (العدد 13-14)</a:t>
            </a:r>
            <a:endParaRPr b="0"/>
          </a:p>
          <a:p>
            <a:pPr lvl="4" algn="r" rtl="1">
              <a:defRPr b="1" sz="6400"/>
            </a:pPr>
            <a:endParaRPr b="0"/>
          </a:p>
          <a:p>
            <a:pPr lvl="4" algn="r" rtl="1">
              <a:defRPr b="1" sz="6400"/>
            </a:pPr>
            <a:r>
              <a:rPr b="0"/>
              <a:t>الجيل الثاني (التثنية)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moses on mountain stylized.jpg" descr="moses on mountain stylized.jp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alphaModFix amt="28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وعود العهد…"/>
          <p:cNvSpPr txBox="1"/>
          <p:nvPr/>
        </p:nvSpPr>
        <p:spPr>
          <a:xfrm>
            <a:off x="1295400" y="165100"/>
            <a:ext cx="215519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sz="6400"/>
            </a:pPr>
            <a:r>
              <a:t>وعود العهد</a:t>
            </a:r>
          </a:p>
          <a:p>
            <a:pPr algn="r" rtl="1">
              <a:defRPr b="1" sz="6400"/>
            </a:pPr>
            <a:r>
              <a:t>(الموسوي) العبرية: ברית (بِريت)</a:t>
            </a:r>
          </a:p>
          <a:p>
            <a:pPr algn="l">
              <a:defRPr b="1" sz="6400"/>
            </a:pPr>
            <a:endParaRPr b="0">
              <a:latin typeface="Cambria"/>
              <a:ea typeface="Cambria"/>
              <a:cs typeface="Cambria"/>
              <a:sym typeface="Cambria"/>
            </a:endParaRPr>
          </a:p>
          <a:p>
            <a:pPr lvl="8" algn="r">
              <a:defRPr b="1" sz="6400"/>
            </a:pPr>
            <a:r>
              <a:rPr b="0"/>
              <a:t>سفر التثنية</a:t>
            </a:r>
            <a:endParaRPr b="0"/>
          </a:p>
          <a:p>
            <a:pPr lvl="8" algn="r">
              <a:defRPr b="1" sz="6400"/>
            </a:pPr>
            <a:r>
              <a:rPr b="0"/>
              <a:t>بركاته (الأصحاح 28):</a:t>
            </a:r>
            <a:endParaRPr b="0"/>
          </a:p>
          <a:p>
            <a:pPr lvl="8" algn="r" rtl="1">
              <a:defRPr b="1" sz="6400"/>
            </a:pPr>
            <a:r>
              <a:rPr b="0"/>
              <a:t>المحاصيل والأطفال </a:t>
            </a:r>
            <a:endParaRPr b="0"/>
          </a:p>
          <a:p>
            <a:pPr lvl="8" algn="r">
              <a:defRPr b="1" sz="6400"/>
            </a:pPr>
            <a:r>
              <a:rPr b="0"/>
              <a:t>اللعنات (الأصحاح 28):</a:t>
            </a:r>
            <a:endParaRPr b="0"/>
          </a:p>
          <a:p>
            <a:pPr lvl="8" algn="r" rtl="1">
              <a:defRPr b="1" sz="6400"/>
            </a:pPr>
            <a:r>
              <a:rPr b="0"/>
              <a:t>الإرتباك والكوارث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9254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وعود العهد"/>
          <p:cNvSpPr txBox="1"/>
          <p:nvPr/>
        </p:nvSpPr>
        <p:spPr>
          <a:xfrm>
            <a:off x="-1810404" y="12451055"/>
            <a:ext cx="570145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ملك العهد"/>
          <p:cNvSpPr txBox="1"/>
          <p:nvPr/>
        </p:nvSpPr>
        <p:spPr>
          <a:xfrm>
            <a:off x="10094213" y="12430893"/>
            <a:ext cx="5695207" cy="99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ملك العهد</a:t>
            </a:r>
          </a:p>
        </p:txBody>
      </p:sp>
      <p:pic>
        <p:nvPicPr>
          <p:cNvPr id="147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306763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قصة الكتاب المقدس على BibleStudyDownloads.org"/>
          <p:cNvSpPr txBox="1"/>
          <p:nvPr/>
        </p:nvSpPr>
        <p:spPr>
          <a:xfrm>
            <a:off x="-107672" y="12404323"/>
            <a:ext cx="24599343" cy="131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1">
              <a:defRPr b="1" sz="7600"/>
            </a:pPr>
            <a:r>
              <a:t>قصة الكتاب المقدس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  <p:sp>
        <p:nvSpPr>
          <p:cNvPr id="154" name="قُم بتنزيل هذا العرض التقديمي مجاناً!"/>
          <p:cNvSpPr txBox="1"/>
          <p:nvPr/>
        </p:nvSpPr>
        <p:spPr>
          <a:xfrm>
            <a:off x="-101313" y="97086"/>
            <a:ext cx="24586625" cy="14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8700"/>
            </a:lvl1pPr>
          </a:lstStyle>
          <a:p>
            <a:pPr/>
            <a:r>
              <a:t>قُم بتنزيل هذا العرض التقديمي مجاناً!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قصة الكتاب المقدس:…"/>
          <p:cNvSpPr txBox="1"/>
          <p:nvPr/>
        </p:nvSpPr>
        <p:spPr>
          <a:xfrm>
            <a:off x="1078241" y="3534584"/>
            <a:ext cx="22248517" cy="43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قصة الكتاب المقدس:</a:t>
            </a:r>
          </a:p>
          <a:p>
            <a:pPr algn="r" rtl="1">
              <a:defRPr b="1" i="1" sz="9600"/>
            </a:pPr>
            <a:r>
              <a:t>فهم الكتاب المقدس من سفر التكوين إلى الرؤيا</a:t>
            </a:r>
          </a:p>
        </p:txBody>
      </p:sp>
      <p:sp>
        <p:nvSpPr>
          <p:cNvPr id="45" name="تُدّرس من قبل كلية دالاس اللاهوتية • تستخدم بإذن تم الرفع بواسطة د. ريك غريفيث • الهيئة الإنجيلية الثقافية - الأردن ملفات بعدة لغات للتنزيل المجاني على BibleStudyDownloads.org"/>
          <p:cNvSpPr txBox="1"/>
          <p:nvPr/>
        </p:nvSpPr>
        <p:spPr>
          <a:xfrm>
            <a:off x="10498" y="11655677"/>
            <a:ext cx="24384003" cy="145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 rtl="1">
              <a:defRPr b="1" sz="4666">
                <a:latin typeface="Arial"/>
                <a:ea typeface="Arial"/>
                <a:cs typeface="Arial"/>
                <a:sym typeface="Arial"/>
              </a:defRPr>
            </a:pPr>
            <a:r>
              <a:t>تُدّرس من قبل كلية دالاس اللاهوتية • تستخدم بإذن تم الرفع بواسطة د. ريك غريفيث • الهيئة الإنجيلية الثقافية - الأردن ملفات بعدة لغات للتنزيل المجاني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" grpId="1"/>
      <p:bldP build="whole" bldLvl="1" animBg="1" rev="0" advAuto="0" spid="44" grpId="2"/>
      <p:bldP build="whole" bldLvl="1" animBg="1" rev="0" advAuto="0" spid="4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الأهداف:…"/>
          <p:cNvSpPr txBox="1"/>
          <p:nvPr/>
        </p:nvSpPr>
        <p:spPr>
          <a:xfrm>
            <a:off x="2484883" y="1047827"/>
            <a:ext cx="21780501" cy="796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sz="9600"/>
            </a:pPr>
            <a:r>
              <a:t>الأهداف:</a:t>
            </a:r>
          </a:p>
          <a:p>
            <a:pPr algn="r" rtl="1">
              <a:defRPr sz="9600"/>
            </a:pPr>
            <a:r>
              <a:t>1. تعرف على متطلبات الله لإسرائيل</a:t>
            </a:r>
          </a:p>
          <a:p>
            <a:pPr algn="r" rtl="1">
              <a:defRPr sz="9600"/>
            </a:pPr>
            <a:r>
              <a:t>2. فهم العهد الموسوي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" grpId="1"/>
      <p:bldP build="p" bldLvl="5" animBg="1" rev="0" advAuto="0" spid="4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57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8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الانبياء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1"/>
      <p:bldP build="whole" bldLvl="1" animBg="1" rev="0" advAuto="0" spid="5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الخلق"/>
          <p:cNvSpPr txBox="1"/>
          <p:nvPr/>
        </p:nvSpPr>
        <p:spPr>
          <a:xfrm>
            <a:off x="3623458" y="12640276"/>
            <a:ext cx="2670176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الخلق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2"/>
      <p:bldP build="whole" bldLvl="1" animBg="1" rev="0" advAuto="0" spid="6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المشكلة"/>
          <p:cNvSpPr txBox="1"/>
          <p:nvPr/>
        </p:nvSpPr>
        <p:spPr>
          <a:xfrm>
            <a:off x="1189595" y="12640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</a:t>
            </a:r>
          </a:p>
        </p:txBody>
      </p:sp>
      <p:pic>
        <p:nvPicPr>
          <p:cNvPr id="75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2"/>
      <p:bldP build="whole" bldLvl="1" animBg="1" rev="0" advAuto="0" spid="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2273561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fruit posterized.tiff" descr="fruit posterized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artistic hand.png" descr="artistic ha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المشكلة"/>
          <p:cNvSpPr txBox="1"/>
          <p:nvPr/>
        </p:nvSpPr>
        <p:spPr>
          <a:xfrm>
            <a:off x="677754" y="12640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842126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الحل: العهد الإله"/>
          <p:cNvSpPr txBox="1"/>
          <p:nvPr/>
        </p:nvSpPr>
        <p:spPr>
          <a:xfrm>
            <a:off x="-1615185" y="12638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العهد الإله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